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M Serif Display" charset="1" panose="00000000000000000000"/>
      <p:regular r:id="rId17"/>
    </p:embeddedFon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0953" y="0"/>
            <a:ext cx="7330925" cy="10179164"/>
            <a:chOff x="0" y="0"/>
            <a:chExt cx="1930779" cy="2680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0778" cy="2680932"/>
            </a:xfrm>
            <a:custGeom>
              <a:avLst/>
              <a:gdLst/>
              <a:ahLst/>
              <a:cxnLst/>
              <a:rect r="r" b="b" t="t" l="l"/>
              <a:pathLst>
                <a:path h="2680932" w="1930778">
                  <a:moveTo>
                    <a:pt x="0" y="0"/>
                  </a:moveTo>
                  <a:lnTo>
                    <a:pt x="1930778" y="0"/>
                  </a:lnTo>
                  <a:lnTo>
                    <a:pt x="1930778" y="2680932"/>
                  </a:lnTo>
                  <a:lnTo>
                    <a:pt x="0" y="2680932"/>
                  </a:lnTo>
                  <a:close/>
                </a:path>
              </a:pathLst>
            </a:custGeom>
            <a:solidFill>
              <a:srgbClr val="CC4E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0779" cy="271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9339" y="290656"/>
            <a:ext cx="6634153" cy="9400436"/>
            <a:chOff x="0" y="0"/>
            <a:chExt cx="1012956" cy="1435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2956" cy="1435334"/>
            </a:xfrm>
            <a:custGeom>
              <a:avLst/>
              <a:gdLst/>
              <a:ahLst/>
              <a:cxnLst/>
              <a:rect r="r" b="b" t="t" l="l"/>
              <a:pathLst>
                <a:path h="1435334" w="1012956">
                  <a:moveTo>
                    <a:pt x="0" y="0"/>
                  </a:moveTo>
                  <a:lnTo>
                    <a:pt x="1012956" y="0"/>
                  </a:lnTo>
                  <a:lnTo>
                    <a:pt x="1012956" y="1435334"/>
                  </a:lnTo>
                  <a:lnTo>
                    <a:pt x="0" y="1435334"/>
                  </a:lnTo>
                  <a:close/>
                </a:path>
              </a:pathLst>
            </a:custGeom>
            <a:blipFill>
              <a:blip r:embed="rId2"/>
              <a:stretch>
                <a:fillRect l="0" t="-2929" r="0" b="-292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408792" y="2027532"/>
            <a:ext cx="7460759" cy="427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4"/>
              </a:lnSpc>
            </a:pPr>
          </a:p>
          <a:p>
            <a:pPr algn="ctr">
              <a:lnSpc>
                <a:spcPts val="7086"/>
              </a:lnSpc>
            </a:pPr>
            <a:r>
              <a:rPr lang="en-US" sz="5061" spc="106">
                <a:solidFill>
                  <a:srgbClr val="2E252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APPLICATION DE GESTION </a:t>
            </a:r>
            <a:r>
              <a:rPr lang="en-US" sz="5061" spc="106">
                <a:solidFill>
                  <a:srgbClr val="2E252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INTEGREE</a:t>
            </a:r>
          </a:p>
          <a:p>
            <a:pPr algn="ctr">
              <a:lnSpc>
                <a:spcPts val="1101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908483" y="1406010"/>
            <a:ext cx="8461378" cy="145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7"/>
              </a:lnSpc>
            </a:pPr>
            <a:r>
              <a:rPr lang="en-US" sz="5019" spc="105">
                <a:solidFill>
                  <a:srgbClr val="A52E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RESTOPRO </a:t>
            </a:r>
            <a:r>
              <a:rPr lang="en-US" sz="5019" spc="105">
                <a:solidFill>
                  <a:srgbClr val="A52E2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ERP</a:t>
            </a:r>
          </a:p>
          <a:p>
            <a:pPr algn="l">
              <a:lnSpc>
                <a:spcPts val="455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495616" y="7790412"/>
            <a:ext cx="3684147" cy="280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2422" b="true">
                <a:solidFill>
                  <a:srgbClr val="2E25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Présentée par :</a:t>
            </a:r>
          </a:p>
          <a:p>
            <a:pPr algn="l" marL="436712" indent="-218356" lvl="1">
              <a:lnSpc>
                <a:spcPts val="3640"/>
              </a:lnSpc>
              <a:buFont typeface="Arial"/>
              <a:buChar char="•"/>
            </a:pPr>
            <a:r>
              <a:rPr lang="en-US" b="true" sz="2022">
                <a:solidFill>
                  <a:srgbClr val="2E25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Fatima ezzahrae Chaoui</a:t>
            </a:r>
          </a:p>
          <a:p>
            <a:pPr algn="l" marL="436712" indent="-218356" lvl="1">
              <a:lnSpc>
                <a:spcPts val="3640"/>
              </a:lnSpc>
              <a:buFont typeface="Arial"/>
              <a:buChar char="•"/>
            </a:pPr>
            <a:r>
              <a:rPr lang="en-US" b="true" sz="2022">
                <a:solidFill>
                  <a:srgbClr val="2E25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lang="en-US" b="true" sz="2022">
                <a:solidFill>
                  <a:srgbClr val="2E25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 El Alaoui</a:t>
            </a:r>
          </a:p>
          <a:p>
            <a:pPr algn="l" marL="436712" indent="-218356" lvl="1">
              <a:lnSpc>
                <a:spcPts val="3640"/>
              </a:lnSpc>
              <a:buFont typeface="Arial"/>
              <a:buChar char="•"/>
            </a:pPr>
            <a:r>
              <a:rPr lang="en-US" b="true" sz="2022">
                <a:solidFill>
                  <a:srgbClr val="2E25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</a:t>
            </a:r>
            <a:r>
              <a:rPr lang="en-US" b="true" sz="2022">
                <a:solidFill>
                  <a:srgbClr val="2E25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enza El Alaoui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5316" y="2821896"/>
            <a:ext cx="16797368" cy="336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64"/>
              </a:lnSpc>
              <a:buFont typeface="Arial"/>
              <a:buChar char="•"/>
            </a:pPr>
            <a:r>
              <a:rPr lang="en-US" b="true" sz="2400">
                <a:solidFill>
                  <a:srgbClr val="A733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ANALYSE DES VENTES</a:t>
            </a:r>
          </a:p>
          <a:p>
            <a:pPr algn="l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L'application permet une extraction efficace des données de ventes, utilisant des méthodes comme .filter() et map() pour obt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enir des inform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ations clés sur la performance et les tendances.</a:t>
            </a:r>
          </a:p>
          <a:p>
            <a:pPr algn="l">
              <a:lnSpc>
                <a:spcPts val="3864"/>
              </a:lnSpc>
            </a:pPr>
          </a:p>
          <a:p>
            <a:pPr algn="l" marL="518160" indent="-259080" lvl="1">
              <a:lnSpc>
                <a:spcPts val="3864"/>
              </a:lnSpc>
              <a:buFont typeface="Arial"/>
              <a:buChar char="•"/>
            </a:pPr>
            <a:r>
              <a:rPr lang="en-US" b="true" sz="2400">
                <a:solidFill>
                  <a:srgbClr val="A733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GRAPHIQUES VISUELS</a:t>
            </a:r>
          </a:p>
          <a:p>
            <a:pPr algn="l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intégrant </a:t>
            </a:r>
            <a:r>
              <a:rPr lang="en-US" sz="24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Chart.js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l'application transforme les données en graphiques dynamiques, t</a:t>
            </a: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els que des barres et des camemberts, facilitant ainsi l'analyse visuelle des performances commerciales.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47369"/>
            <a:ext cx="6629755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spc="73">
                <a:solidFill>
                  <a:srgbClr val="2E252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ANALYSE DE PERFORMANCE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889" y="1259544"/>
            <a:ext cx="16125411" cy="7673459"/>
            <a:chOff x="0" y="0"/>
            <a:chExt cx="4709643" cy="224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9643" cy="2241137"/>
            </a:xfrm>
            <a:custGeom>
              <a:avLst/>
              <a:gdLst/>
              <a:ahLst/>
              <a:cxnLst/>
              <a:rect r="r" b="b" t="t" l="l"/>
              <a:pathLst>
                <a:path h="2241137" w="4709643">
                  <a:moveTo>
                    <a:pt x="0" y="0"/>
                  </a:moveTo>
                  <a:lnTo>
                    <a:pt x="4709643" y="0"/>
                  </a:lnTo>
                  <a:lnTo>
                    <a:pt x="4709643" y="2241137"/>
                  </a:lnTo>
                  <a:lnTo>
                    <a:pt x="0" y="2241137"/>
                  </a:lnTo>
                  <a:close/>
                </a:path>
              </a:pathLst>
            </a:custGeom>
            <a:solidFill>
              <a:srgbClr val="CC4E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09643" cy="227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58970" y="3683178"/>
            <a:ext cx="8724083" cy="308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</a:pPr>
            <a:r>
              <a:rPr lang="en-US" sz="8081" spc="169">
                <a:solidFill>
                  <a:srgbClr val="FFFAF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MERCI POUR VOTRE ATTENTION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C4E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15131" y="-1031824"/>
            <a:ext cx="19568493" cy="11208135"/>
            <a:chOff x="0" y="0"/>
            <a:chExt cx="5153842" cy="29519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53842" cy="2951937"/>
            </a:xfrm>
            <a:custGeom>
              <a:avLst/>
              <a:gdLst/>
              <a:ahLst/>
              <a:cxnLst/>
              <a:rect r="r" b="b" t="t" l="l"/>
              <a:pathLst>
                <a:path h="2951937" w="5153842">
                  <a:moveTo>
                    <a:pt x="0" y="0"/>
                  </a:moveTo>
                  <a:lnTo>
                    <a:pt x="5153842" y="0"/>
                  </a:lnTo>
                  <a:lnTo>
                    <a:pt x="5153842" y="2951937"/>
                  </a:lnTo>
                  <a:lnTo>
                    <a:pt x="0" y="2951937"/>
                  </a:lnTo>
                  <a:close/>
                </a:path>
              </a:pathLst>
            </a:custGeom>
            <a:solidFill>
              <a:srgbClr val="2E252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53842" cy="299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21180" y="828358"/>
            <a:ext cx="7673273" cy="8581921"/>
            <a:chOff x="0" y="0"/>
            <a:chExt cx="2241082" cy="25064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41082" cy="2506465"/>
            </a:xfrm>
            <a:custGeom>
              <a:avLst/>
              <a:gdLst/>
              <a:ahLst/>
              <a:cxnLst/>
              <a:rect r="r" b="b" t="t" l="l"/>
              <a:pathLst>
                <a:path h="2506465" w="2241082">
                  <a:moveTo>
                    <a:pt x="0" y="0"/>
                  </a:moveTo>
                  <a:lnTo>
                    <a:pt x="2241082" y="0"/>
                  </a:lnTo>
                  <a:lnTo>
                    <a:pt x="2241082" y="2506465"/>
                  </a:lnTo>
                  <a:lnTo>
                    <a:pt x="0" y="2506465"/>
                  </a:lnTo>
                  <a:close/>
                </a:path>
              </a:pathLst>
            </a:custGeom>
            <a:solidFill>
              <a:srgbClr val="CC4E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41082" cy="2544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646003" y="1913736"/>
            <a:ext cx="7098947" cy="6859268"/>
          </a:xfrm>
          <a:custGeom>
            <a:avLst/>
            <a:gdLst/>
            <a:ahLst/>
            <a:cxnLst/>
            <a:rect r="r" b="b" t="t" l="l"/>
            <a:pathLst>
              <a:path h="6859268" w="7098947">
                <a:moveTo>
                  <a:pt x="0" y="0"/>
                </a:moveTo>
                <a:lnTo>
                  <a:pt x="7098947" y="0"/>
                </a:lnTo>
                <a:lnTo>
                  <a:pt x="7098947" y="6859268"/>
                </a:lnTo>
                <a:lnTo>
                  <a:pt x="0" y="685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137" t="0" r="-2779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4150" y="514350"/>
            <a:ext cx="8633700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71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PROBLEMATIQUE ET ARCHITECTURE SPA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150" y="1875636"/>
            <a:ext cx="8065671" cy="584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 BESOIN: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nécessité de digitaliser un restaurant sans infrastructure serveur lourde est primordiale. Cela permet d'améliorer l'efficacité opérationnelle tout en réduisant les coûts liés à l'installation matérille.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SPA: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Une solution SPA (Single Page Application) offre un chargement unique du fichier index.html, permettant une transition fluide entre les modules tels que les ventes, les stocks et l'administration.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06641"/>
            <a:ext cx="6938099" cy="380359"/>
            <a:chOff x="0" y="0"/>
            <a:chExt cx="1827318" cy="100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7318" cy="100177"/>
            </a:xfrm>
            <a:custGeom>
              <a:avLst/>
              <a:gdLst/>
              <a:ahLst/>
              <a:cxnLst/>
              <a:rect r="r" b="b" t="t" l="l"/>
              <a:pathLst>
                <a:path h="100177" w="1827318">
                  <a:moveTo>
                    <a:pt x="0" y="0"/>
                  </a:moveTo>
                  <a:lnTo>
                    <a:pt x="1827318" y="0"/>
                  </a:lnTo>
                  <a:lnTo>
                    <a:pt x="1827318" y="100177"/>
                  </a:lnTo>
                  <a:lnTo>
                    <a:pt x="0" y="100177"/>
                  </a:lnTo>
                  <a:close/>
                </a:path>
              </a:pathLst>
            </a:custGeom>
            <a:solidFill>
              <a:srgbClr val="2E252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27318" cy="13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86365" y="0"/>
            <a:ext cx="3486365" cy="5143500"/>
            <a:chOff x="0" y="0"/>
            <a:chExt cx="497727" cy="734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7727" cy="734306"/>
            </a:xfrm>
            <a:custGeom>
              <a:avLst/>
              <a:gdLst/>
              <a:ahLst/>
              <a:cxnLst/>
              <a:rect r="r" b="b" t="t" l="l"/>
              <a:pathLst>
                <a:path h="734306" w="497727">
                  <a:moveTo>
                    <a:pt x="0" y="0"/>
                  </a:moveTo>
                  <a:lnTo>
                    <a:pt x="497727" y="0"/>
                  </a:lnTo>
                  <a:lnTo>
                    <a:pt x="497727" y="734306"/>
                  </a:lnTo>
                  <a:lnTo>
                    <a:pt x="0" y="734306"/>
                  </a:lnTo>
                  <a:close/>
                </a:path>
              </a:pathLst>
            </a:custGeom>
            <a:blipFill>
              <a:blip r:embed="rId2"/>
              <a:stretch>
                <a:fillRect l="-79500" t="0" r="-795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3486365" cy="5143500"/>
            <a:chOff x="0" y="0"/>
            <a:chExt cx="497727" cy="7343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7727" cy="734306"/>
            </a:xfrm>
            <a:custGeom>
              <a:avLst/>
              <a:gdLst/>
              <a:ahLst/>
              <a:cxnLst/>
              <a:rect r="r" b="b" t="t" l="l"/>
              <a:pathLst>
                <a:path h="734306" w="497727">
                  <a:moveTo>
                    <a:pt x="0" y="0"/>
                  </a:moveTo>
                  <a:lnTo>
                    <a:pt x="497727" y="0"/>
                  </a:lnTo>
                  <a:lnTo>
                    <a:pt x="497727" y="734306"/>
                  </a:lnTo>
                  <a:lnTo>
                    <a:pt x="0" y="734306"/>
                  </a:lnTo>
                  <a:close/>
                </a:path>
              </a:pathLst>
            </a:custGeom>
            <a:blipFill>
              <a:blip r:embed="rId3"/>
              <a:stretch>
                <a:fillRect l="-10843" t="0" r="-1084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38099" y="9906641"/>
            <a:ext cx="11349901" cy="380359"/>
            <a:chOff x="0" y="0"/>
            <a:chExt cx="2989274" cy="1001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89275" cy="100177"/>
            </a:xfrm>
            <a:custGeom>
              <a:avLst/>
              <a:gdLst/>
              <a:ahLst/>
              <a:cxnLst/>
              <a:rect r="r" b="b" t="t" l="l"/>
              <a:pathLst>
                <a:path h="100177" w="2989275">
                  <a:moveTo>
                    <a:pt x="0" y="0"/>
                  </a:moveTo>
                  <a:lnTo>
                    <a:pt x="2989275" y="0"/>
                  </a:lnTo>
                  <a:lnTo>
                    <a:pt x="2989275" y="100177"/>
                  </a:lnTo>
                  <a:lnTo>
                    <a:pt x="0" y="100177"/>
                  </a:lnTo>
                  <a:close/>
                </a:path>
              </a:pathLst>
            </a:custGeom>
            <a:solidFill>
              <a:srgbClr val="CC4E2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989274" cy="13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72730" y="0"/>
            <a:ext cx="11315270" cy="5143500"/>
            <a:chOff x="0" y="0"/>
            <a:chExt cx="1615413" cy="7343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15413" cy="734306"/>
            </a:xfrm>
            <a:custGeom>
              <a:avLst/>
              <a:gdLst/>
              <a:ahLst/>
              <a:cxnLst/>
              <a:rect r="r" b="b" t="t" l="l"/>
              <a:pathLst>
                <a:path h="734306" w="1615413">
                  <a:moveTo>
                    <a:pt x="0" y="0"/>
                  </a:moveTo>
                  <a:lnTo>
                    <a:pt x="1615413" y="0"/>
                  </a:lnTo>
                  <a:lnTo>
                    <a:pt x="1615413" y="734306"/>
                  </a:lnTo>
                  <a:lnTo>
                    <a:pt x="0" y="734306"/>
                  </a:lnTo>
                  <a:close/>
                </a:path>
              </a:pathLst>
            </a:custGeom>
            <a:blipFill>
              <a:blip r:embed="rId4"/>
              <a:stretch>
                <a:fillRect l="0" t="-23284" r="0" b="-2328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6775714"/>
            <a:ext cx="1426803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L'architecture technique de RestoPro ERP repose sur une approche moderne et efficace, intégrant des technologies telles que HTML et Tailwind pour un design réactif et optimisé.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700596"/>
            <a:ext cx="7186121" cy="49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3399" spc="71">
                <a:solidFill>
                  <a:srgbClr val="2E252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ARCHITECTURE TECHNIQUE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62173" y="843566"/>
            <a:ext cx="7673273" cy="8599868"/>
            <a:chOff x="0" y="0"/>
            <a:chExt cx="2241082" cy="25117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1082" cy="2511707"/>
            </a:xfrm>
            <a:custGeom>
              <a:avLst/>
              <a:gdLst/>
              <a:ahLst/>
              <a:cxnLst/>
              <a:rect r="r" b="b" t="t" l="l"/>
              <a:pathLst>
                <a:path h="2511707" w="2241082">
                  <a:moveTo>
                    <a:pt x="0" y="0"/>
                  </a:moveTo>
                  <a:lnTo>
                    <a:pt x="2241082" y="0"/>
                  </a:lnTo>
                  <a:lnTo>
                    <a:pt x="2241082" y="2511707"/>
                  </a:lnTo>
                  <a:lnTo>
                    <a:pt x="0" y="2511707"/>
                  </a:lnTo>
                  <a:close/>
                </a:path>
              </a:pathLst>
            </a:custGeom>
            <a:solidFill>
              <a:srgbClr val="CC4E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41082" cy="2549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01977" y="5413581"/>
            <a:ext cx="5796827" cy="3046835"/>
            <a:chOff x="0" y="0"/>
            <a:chExt cx="1093101" cy="5745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3101" cy="574538"/>
            </a:xfrm>
            <a:custGeom>
              <a:avLst/>
              <a:gdLst/>
              <a:ahLst/>
              <a:cxnLst/>
              <a:rect r="r" b="b" t="t" l="l"/>
              <a:pathLst>
                <a:path h="574538" w="1093101">
                  <a:moveTo>
                    <a:pt x="0" y="0"/>
                  </a:moveTo>
                  <a:lnTo>
                    <a:pt x="1093101" y="0"/>
                  </a:lnTo>
                  <a:lnTo>
                    <a:pt x="1093101" y="574538"/>
                  </a:lnTo>
                  <a:lnTo>
                    <a:pt x="0" y="574538"/>
                  </a:lnTo>
                  <a:close/>
                </a:path>
              </a:pathLst>
            </a:custGeom>
            <a:blipFill>
              <a:blip r:embed="rId2"/>
              <a:stretch>
                <a:fillRect l="0" t="-13419" r="0" b="-1341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701977" y="1926896"/>
            <a:ext cx="2898414" cy="3486684"/>
            <a:chOff x="0" y="0"/>
            <a:chExt cx="546551" cy="6574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6551" cy="657480"/>
            </a:xfrm>
            <a:custGeom>
              <a:avLst/>
              <a:gdLst/>
              <a:ahLst/>
              <a:cxnLst/>
              <a:rect r="r" b="b" t="t" l="l"/>
              <a:pathLst>
                <a:path h="657480" w="546551">
                  <a:moveTo>
                    <a:pt x="0" y="0"/>
                  </a:moveTo>
                  <a:lnTo>
                    <a:pt x="546551" y="0"/>
                  </a:lnTo>
                  <a:lnTo>
                    <a:pt x="546551" y="657480"/>
                  </a:lnTo>
                  <a:lnTo>
                    <a:pt x="0" y="657480"/>
                  </a:lnTo>
                  <a:close/>
                </a:path>
              </a:pathLst>
            </a:custGeom>
            <a:blipFill>
              <a:blip r:embed="rId3"/>
              <a:stretch>
                <a:fillRect l="0" t="-12385" r="0" b="-12385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00391" y="1926896"/>
            <a:ext cx="2898414" cy="3486684"/>
            <a:chOff x="0" y="0"/>
            <a:chExt cx="546551" cy="6574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6551" cy="657480"/>
            </a:xfrm>
            <a:custGeom>
              <a:avLst/>
              <a:gdLst/>
              <a:ahLst/>
              <a:cxnLst/>
              <a:rect r="r" b="b" t="t" l="l"/>
              <a:pathLst>
                <a:path h="657480" w="546551">
                  <a:moveTo>
                    <a:pt x="0" y="0"/>
                  </a:moveTo>
                  <a:lnTo>
                    <a:pt x="546551" y="0"/>
                  </a:lnTo>
                  <a:lnTo>
                    <a:pt x="546551" y="657480"/>
                  </a:lnTo>
                  <a:lnTo>
                    <a:pt x="0" y="657480"/>
                  </a:lnTo>
                  <a:close/>
                </a:path>
              </a:pathLst>
            </a:custGeom>
            <a:blipFill>
              <a:blip r:embed="rId4"/>
              <a:stretch>
                <a:fillRect l="0" t="-10732" r="0" b="-1073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97911" y="511778"/>
            <a:ext cx="635016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3">
                <a:solidFill>
                  <a:srgbClr val="2E252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LOGIQUE JAVASCRIPT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3642" y="1505548"/>
            <a:ext cx="7412710" cy="99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A733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Manipulation du dom: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La manipulation dynamique du DOM permet une interaction en temps réel sans rechargement de la page. Grâce à document.query Selector, les données peuvent être facilement injectées et mises à jour.</a:t>
            </a:r>
          </a:p>
          <a:p>
            <a:pPr algn="l">
              <a:lnSpc>
                <a:spcPts val="3190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A733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Gestion de l’etat: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La gestion de l'état (State Management) utilise des variables globales pour synchroniser les données avec l'interface utilisateur, garantissant que les modifications sont reflétées instantanément.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A733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Écouteurs d'évènements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Les écouteurs d'événements centralisent les interactions utilisateur via des EventListeners, rendant l'application interactive et vivante.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Chaque action utilisateur est gérée pour améliorer l'expérience générale.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190"/>
              </a:lnSpc>
            </a:pPr>
          </a:p>
          <a:p>
            <a:pPr algn="l">
              <a:lnSpc>
                <a:spcPts val="3190"/>
              </a:lnSpc>
            </a:pPr>
          </a:p>
          <a:p>
            <a:pPr algn="l">
              <a:lnSpc>
                <a:spcPts val="319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996" y="670744"/>
            <a:ext cx="17734008" cy="969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2E252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SECURITE ET NAVIGATION</a:t>
            </a:r>
          </a:p>
          <a:p>
            <a:pPr algn="l">
              <a:lnSpc>
                <a:spcPts val="5034"/>
              </a:lnSpc>
            </a:pPr>
          </a:p>
          <a:p>
            <a:pPr algn="l">
              <a:lnSpc>
                <a:spcPts val="3214"/>
              </a:lnSpc>
            </a:pPr>
          </a:p>
          <a:p>
            <a:pPr algn="l">
              <a:lnSpc>
                <a:spcPts val="3214"/>
              </a:lnSpc>
            </a:pPr>
          </a:p>
          <a:p>
            <a:pPr algn="l" marL="495730" indent="-247865" lvl="1">
              <a:lnSpc>
                <a:spcPts val="3696"/>
              </a:lnSpc>
              <a:buFont typeface="Arial"/>
              <a:buChar char="•"/>
            </a:pPr>
            <a:r>
              <a:rPr lang="en-US" b="true" sz="2296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SYSTÈME</a:t>
            </a:r>
            <a:r>
              <a:rPr lang="en-US" b="true" sz="2296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d'authentification </a:t>
            </a:r>
          </a:p>
          <a:p>
            <a:pPr algn="l">
              <a:lnSpc>
                <a:spcPts val="3696"/>
              </a:lnSpc>
            </a:pPr>
            <a:r>
              <a:rPr lang="en-US" sz="2296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 Le système d'authentification de RestoPro ERP repose sur une logique robuste, utilisant la fonction handleLoginO pour garantir que seules les personnes autorisées aient accès à l'application.</a:t>
            </a:r>
          </a:p>
          <a:p>
            <a:pPr algn="l">
              <a:lnSpc>
                <a:spcPts val="3696"/>
              </a:lnSpc>
            </a:pPr>
          </a:p>
          <a:p>
            <a:pPr algn="l" marL="495730" indent="-247865" lvl="1">
              <a:lnSpc>
                <a:spcPts val="3696"/>
              </a:lnSpc>
              <a:buFont typeface="Arial"/>
              <a:buChar char="•"/>
            </a:pPr>
            <a:r>
              <a:rPr lang="en-US" b="true" sz="2296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Verification des credentials</a:t>
            </a:r>
          </a:p>
          <a:p>
            <a:pPr algn="l">
              <a:lnSpc>
                <a:spcPts val="3912"/>
              </a:lnSpc>
            </a:pPr>
            <a:r>
              <a:rPr lang="en-US" sz="2430" b="true">
                <a:solidFill>
                  <a:srgbClr val="2E25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3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Les credentials des utilisateurs sont vérifiés de manière sécurisée, stockés dans des constantes ou dans le localStorage, assurant ainsi la protection des informations sensibles durant l'authentification.</a:t>
            </a:r>
          </a:p>
          <a:p>
            <a:pPr algn="l">
              <a:lnSpc>
                <a:spcPts val="3912"/>
              </a:lnSpc>
            </a:pPr>
          </a:p>
          <a:p>
            <a:pPr algn="l" marL="495730" indent="-247865" lvl="1">
              <a:lnSpc>
                <a:spcPts val="3696"/>
              </a:lnSpc>
              <a:buFont typeface="Arial"/>
              <a:buChar char="•"/>
            </a:pPr>
            <a:r>
              <a:rPr lang="en-US" b="true" sz="2296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gestion de permission:</a:t>
            </a:r>
          </a:p>
          <a:p>
            <a:pPr algn="l">
              <a:lnSpc>
                <a:spcPts val="3912"/>
              </a:lnSpc>
            </a:pPr>
            <a:r>
              <a:rPr lang="en-US" sz="2430" spc="51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La gestion des permissions est mise en œuvre à l'aide de structures conditionnelles qui contrôlent l'affichage des éléments du menu en fonction des rôles des utilisateurs (Admin vs Staff).</a:t>
            </a:r>
          </a:p>
          <a:p>
            <a:pPr algn="l">
              <a:lnSpc>
                <a:spcPts val="3402"/>
              </a:lnSpc>
            </a:pPr>
          </a:p>
          <a:p>
            <a:pPr algn="l">
              <a:lnSpc>
                <a:spcPts val="5608"/>
              </a:lnSpc>
            </a:pPr>
          </a:p>
          <a:p>
            <a:pPr algn="l">
              <a:lnSpc>
                <a:spcPts val="5608"/>
              </a:lnSpc>
            </a:pPr>
          </a:p>
          <a:p>
            <a:pPr algn="l">
              <a:lnSpc>
                <a:spcPts val="406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045122" cy="10287000"/>
            <a:chOff x="0" y="0"/>
            <a:chExt cx="863026" cy="1468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3026" cy="1468613"/>
            </a:xfrm>
            <a:custGeom>
              <a:avLst/>
              <a:gdLst/>
              <a:ahLst/>
              <a:cxnLst/>
              <a:rect r="r" b="b" t="t" l="l"/>
              <a:pathLst>
                <a:path h="1468613" w="863026">
                  <a:moveTo>
                    <a:pt x="0" y="0"/>
                  </a:moveTo>
                  <a:lnTo>
                    <a:pt x="863026" y="0"/>
                  </a:lnTo>
                  <a:lnTo>
                    <a:pt x="863026" y="1468613"/>
                  </a:lnTo>
                  <a:lnTo>
                    <a:pt x="0" y="1468613"/>
                  </a:lnTo>
                  <a:close/>
                </a:path>
              </a:pathLst>
            </a:custGeom>
            <a:blipFill>
              <a:blip r:embed="rId2"/>
              <a:stretch>
                <a:fillRect l="-35085" t="0" r="-3508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842777" y="719024"/>
            <a:ext cx="869785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3">
                <a:solidFill>
                  <a:srgbClr val="2E252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SECURITE ET NAVIGATION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70198" y="2468556"/>
            <a:ext cx="41703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Fonction showview: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4875" y="3150546"/>
            <a:ext cx="8216318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La fonction SHOWVIEW (target) permet de gerer le routage interne de l application en masquant et affichant dynamiquement les sections offrant ainsi une experience de navigation fluide et intuitive.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55871" y="5234235"/>
            <a:ext cx="683897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UX optimisée: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70198" y="5916346"/>
            <a:ext cx="8065671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L’expérience utilisateur est améliorée grâce a une indication claire a l’onglet actif et la gestion du bouton “retour”, permettent aux utilisateur de naviguer sans effort entre les différentes parties de l’application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47369"/>
            <a:ext cx="6629755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spc="73">
                <a:solidFill>
                  <a:srgbClr val="2E252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GESTION DES DONNEES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7858" y="2198998"/>
            <a:ext cx="15706468" cy="66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442" indent="-260221" lvl="1">
              <a:lnSpc>
                <a:spcPts val="3374"/>
              </a:lnSpc>
              <a:buFont typeface="Arial"/>
              <a:buChar char="•"/>
            </a:pPr>
            <a:r>
              <a:rPr lang="en-US" b="true" sz="2410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Structure des objets: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La gestion des données commence par une structure claire. Les objets produits sont définis par des schémas incluant des attributs tels que l'ID, le nom, le prix et la catégorie.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OPÉRATIONS CRUD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Les opérations CRUD (Créer, Lire, Mettre à jour, Supprimer) sont essentielles. Elles permettent de manipuler facilement les données en utilisant des méthodes JavaScript pour gérer l'interaction dynamique avec l'utilisateur.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UPDATE/DELETE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521"/>
                </a:solidFill>
                <a:latin typeface="Montserrat"/>
                <a:ea typeface="Montserrat"/>
                <a:cs typeface="Montserrat"/>
                <a:sym typeface="Montserrat"/>
              </a:rPr>
              <a:t>La mise à jour et la suppression des données utilisent des méthodes comme findIndex) et splice). Cela garantit un suivi en temps réel des modifications dans les stocks et la cohérence des informations.</a:t>
            </a: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02073" y="5524922"/>
            <a:ext cx="467486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AF2"/>
                </a:solidFill>
                <a:latin typeface="Montserrat"/>
                <a:ea typeface="Montserrat"/>
                <a:cs typeface="Montserrat"/>
                <a:sym typeface="Montserrat"/>
              </a:rPr>
              <a:t>"A five-star experience from start to finish. Impeccable service and unforgettable flavors."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91460" y="7435903"/>
            <a:ext cx="327525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AF2"/>
                </a:solidFill>
                <a:latin typeface="Montserrat"/>
                <a:ea typeface="Montserrat"/>
                <a:cs typeface="Montserrat"/>
                <a:sym typeface="Montserrat"/>
              </a:rPr>
              <a:t>-Samira Hadid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28296" y="5524922"/>
            <a:ext cx="3984168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AF2"/>
                </a:solidFill>
                <a:latin typeface="Montserrat"/>
                <a:ea typeface="Montserrat"/>
                <a:cs typeface="Montserrat"/>
                <a:sym typeface="Montserrat"/>
              </a:rPr>
              <a:t>"The ambience is pure class – calming, luxurious, and beautifully designed."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17684" y="7435903"/>
            <a:ext cx="327525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AF2"/>
                </a:solidFill>
                <a:latin typeface="Montserrat"/>
                <a:ea typeface="Montserrat"/>
                <a:cs typeface="Montserrat"/>
                <a:sym typeface="Montserrat"/>
              </a:rPr>
              <a:t>-Reese Miller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608" y="2450041"/>
            <a:ext cx="16114858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CYCLE DE VIE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cycle de vie des données dans RestoPro ERP est géré via des méthodes efficaces, assurant une sérialisation et une restauration instantanée des données, optimisant ainsi les performances.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9608" y="5026159"/>
            <a:ext cx="15863600" cy="202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A52E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AVANTAGES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L'utilisation de localStorage permet un fonctionnement hors-ligne avec zéro latence réseau. Cela garantit une expérience utilisateur fluide même sans connexion Internet, renforçant ainsi la fiabilité de l’application.</a:t>
            </a:r>
          </a:p>
          <a:p>
            <a:pPr algn="l">
              <a:lnSpc>
                <a:spcPts val="294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49608" y="529971"/>
            <a:ext cx="7186121" cy="49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3399" spc="71">
                <a:solidFill>
                  <a:srgbClr val="2E252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CYCLE DE VIE DES DONNEES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278" y="1331690"/>
            <a:ext cx="18468278" cy="8250898"/>
            <a:chOff x="0" y="0"/>
            <a:chExt cx="4864073" cy="2173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4073" cy="2173076"/>
            </a:xfrm>
            <a:custGeom>
              <a:avLst/>
              <a:gdLst/>
              <a:ahLst/>
              <a:cxnLst/>
              <a:rect r="r" b="b" t="t" l="l"/>
              <a:pathLst>
                <a:path h="2173076" w="4864073">
                  <a:moveTo>
                    <a:pt x="0" y="0"/>
                  </a:moveTo>
                  <a:lnTo>
                    <a:pt x="4864073" y="0"/>
                  </a:lnTo>
                  <a:lnTo>
                    <a:pt x="4864073" y="2173076"/>
                  </a:lnTo>
                  <a:lnTo>
                    <a:pt x="0" y="2173076"/>
                  </a:lnTo>
                  <a:close/>
                </a:path>
              </a:pathLst>
            </a:custGeom>
            <a:solidFill>
              <a:srgbClr val="CC4E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4073" cy="2211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9884" y="0"/>
            <a:ext cx="3144163" cy="10287000"/>
            <a:chOff x="0" y="0"/>
            <a:chExt cx="448873" cy="14686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8873" cy="1468613"/>
            </a:xfrm>
            <a:custGeom>
              <a:avLst/>
              <a:gdLst/>
              <a:ahLst/>
              <a:cxnLst/>
              <a:rect r="r" b="b" t="t" l="l"/>
              <a:pathLst>
                <a:path h="1468613" w="448873">
                  <a:moveTo>
                    <a:pt x="0" y="0"/>
                  </a:moveTo>
                  <a:lnTo>
                    <a:pt x="448873" y="0"/>
                  </a:lnTo>
                  <a:lnTo>
                    <a:pt x="448873" y="1468613"/>
                  </a:lnTo>
                  <a:lnTo>
                    <a:pt x="0" y="1468613"/>
                  </a:lnTo>
                  <a:close/>
                </a:path>
              </a:pathLst>
            </a:custGeom>
            <a:blipFill>
              <a:blip r:embed="rId2"/>
              <a:stretch>
                <a:fillRect l="-58991" t="0" r="-5899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517039" y="547369"/>
            <a:ext cx="9111745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spc="73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TERMINAL DE VENTE (POS)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31984" y="2169588"/>
            <a:ext cx="13173700" cy="704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LOGIQUE DU PANIER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logique du panier permet une gestion fluide des articles ajoutés, assurant que les quantités sont mises à jour efficacement. Cela améliore l'expérience utilisateur en rendant le processus d'achat intuitif.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PUISSANCE DE REDUCEO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L'utili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sation de reduce permet de calculer rapidement le sous-total, la TVA et le total TTC en une ligne de code, simplifiant ainsi la logique de calcul dans le système de vente.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MISE À JOUR INSTANTANÉE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mise à jour instantanée du DOM garantit que chaque action, comme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l'ajout ou le retrait d'articles, reflète immédiatement dans l'interface, offrant une réactivité essentielle pour les utilisateurs.</a:t>
            </a:r>
          </a:p>
          <a:p>
            <a:pPr algn="l">
              <a:lnSpc>
                <a:spcPts val="3190"/>
              </a:lnSpc>
            </a:pPr>
          </a:p>
          <a:p>
            <a:pPr algn="l">
              <a:lnSpc>
                <a:spcPts val="3190"/>
              </a:lnSpc>
            </a:pPr>
          </a:p>
          <a:p>
            <a:pPr algn="l">
              <a:lnSpc>
                <a:spcPts val="319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DAG9XTLl2JU</dc:identifier>
  <dcterms:modified xsi:type="dcterms:W3CDTF">2011-08-01T06:04:30Z</dcterms:modified>
  <cp:revision>1</cp:revision>
  <dc:title>Brown and Black Modern Restaurant Presentation</dc:title>
</cp:coreProperties>
</file>